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1E7E37B2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58" r:id="rId9"/>
    <p:sldId id="257" r:id="rId10"/>
    <p:sldId id="263" r:id="rId11"/>
    <p:sldId id="264" r:id="rId12"/>
    <p:sldId id="265" r:id="rId13"/>
    <p:sldId id="268" r:id="rId14"/>
    <p:sldId id="269" r:id="rId15"/>
    <p:sldId id="26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CF7B1B-7B58-25D4-875D-473C6BB5D912}" name="Claudio Gabriel Kosooski" initials="CK" userId="S::claudio.kosooski.pb@compasso.com.br::0b764307-6e3e-47af-832c-c6ff3334c687" providerId="AD"/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7CB8F-9578-4A94-B9D7-B4B81A071119}" v="2" dt="2023-08-23T20:14:29.882"/>
    <p1510:client id="{5E67E6F5-A9E9-6174-EA19-94A16E08A6C3}" v="2" dt="2023-08-23T20:11:06.559"/>
    <p1510:client id="{62AE63CD-076E-890C-E8D1-B2FEF7978F52}" v="3" dt="2023-08-25T19:46:21.079"/>
    <p1510:client id="{6B6D06AB-FD16-47F8-A90B-479B9B397CE1}" v="2" dt="2023-06-29T13:10:24.571"/>
    <p1510:client id="{81121CC1-251B-4420-FBB6-B802A7A54381}" v="12" dt="2023-08-24T15:53:33.120"/>
    <p1510:client id="{986B1C52-5055-DCC7-B6D3-421A13E94B42}" v="38" dt="2023-08-28T16:23:10.979"/>
    <p1510:client id="{9F6C749C-83BF-2119-EB12-C1BD98850CEE}" v="427" dt="2023-08-25T20:37:20.600"/>
    <p1510:client id="{A3924741-D076-48C5-B943-E7A99BEE8AD5}" v="10" dt="2023-08-24T18:17:24.519"/>
    <p1510:client id="{C458A55F-D52F-4253-9C1E-F8B73F941C97}" v="2" dt="2023-08-14T13:10:45.292"/>
    <p1510:client id="{DA1D99BE-2601-2D24-FF63-EA2C75564165}" v="153" dt="2023-08-30T12:48:46.205"/>
    <p1510:client id="{EB54943B-D5FC-C37A-AF12-83E9B5BA926E}" v="341" dt="2023-08-25T02:30:12.007"/>
    <p1510:client id="{F75579D7-93BD-E71A-50C6-DBF18894D374}" v="88" dt="2023-08-24T21:14:49.0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omments/modernComment_101_1E7E37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9F3288-95BF-4322-A4E6-7CD18201CFD8}" authorId="{24CF7B1B-7B58-25D4-875D-473C6BB5D912}" created="2023-08-25T02:26:05.143">
    <pc:sldMkLst xmlns:pc="http://schemas.microsoft.com/office/powerpoint/2013/main/command">
      <pc:docMk/>
      <pc:sldMk cId="511588274" sldId="257"/>
    </pc:sldMkLst>
    <p188:txBody>
      <a:bodyPr/>
      <a:lstStyle/>
      <a:p>
        <a:r>
          <a:rPr lang="pt-BR"/>
          <a:t>é uma ideia, podemos validar as imagens também, se colocamos ou não e a finalização, colocamos referência e finalizamos naquele slide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01_1E7E37B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>
                <a:latin typeface="Mulish Black"/>
                <a:cs typeface="Arial"/>
              </a:rPr>
              <a:t>Linux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8EC106-72C3-EE25-BCDF-DF742D65B319}"/>
              </a:ext>
            </a:extLst>
          </p:cNvPr>
          <p:cNvSpPr txBox="1"/>
          <p:nvPr/>
        </p:nvSpPr>
        <p:spPr>
          <a:xfrm>
            <a:off x="612476" y="5946475"/>
            <a:ext cx="3643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Mulish regular"/>
                <a:cs typeface="Segoe UI"/>
              </a:rPr>
              <a:t> Ana Maria e Claudio Gabriel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706644-2CF5-0331-E81D-FD09D708C688}"/>
              </a:ext>
            </a:extLst>
          </p:cNvPr>
          <p:cNvSpPr txBox="1"/>
          <p:nvPr/>
        </p:nvSpPr>
        <p:spPr>
          <a:xfrm>
            <a:off x="483079" y="3861758"/>
            <a:ext cx="51298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rgbClr val="FFFFFF"/>
                </a:solidFill>
                <a:latin typeface="Mulish regular"/>
              </a:rPr>
              <a:t>Atividade Teórica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87B72A-EE87-FD84-B8D4-4A613604A637}"/>
              </a:ext>
            </a:extLst>
          </p:cNvPr>
          <p:cNvSpPr txBox="1"/>
          <p:nvPr/>
        </p:nvSpPr>
        <p:spPr>
          <a:xfrm>
            <a:off x="3271085" y="1328486"/>
            <a:ext cx="5827796" cy="2243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283618" y="5188618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690080" y="864740"/>
            <a:ext cx="10969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</a:rPr>
              <a:t>O que faz o comando </a:t>
            </a:r>
            <a:r>
              <a:rPr lang="pt-BR" sz="5400" err="1">
                <a:solidFill>
                  <a:schemeClr val="bg1"/>
                </a:solidFill>
                <a:latin typeface="Mulish regular"/>
              </a:rPr>
              <a:t>man</a:t>
            </a:r>
            <a:r>
              <a:rPr lang="pt-BR" sz="5400">
                <a:solidFill>
                  <a:schemeClr val="bg1"/>
                </a:solidFill>
                <a:latin typeface="Mulish regular"/>
              </a:rPr>
              <a:t> </a:t>
            </a:r>
            <a:r>
              <a:rPr lang="pt-BR" sz="5400" err="1">
                <a:solidFill>
                  <a:schemeClr val="bg1"/>
                </a:solidFill>
                <a:latin typeface="Mulish regular"/>
              </a:rPr>
              <a:t>ls</a:t>
            </a:r>
            <a:r>
              <a:rPr lang="pt-BR" sz="5400">
                <a:solidFill>
                  <a:schemeClr val="bg1"/>
                </a:solidFill>
                <a:latin typeface="Mulish regular"/>
              </a:rPr>
              <a:t>?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4B819-31AE-A8C5-7BDC-2837E37A5109}"/>
              </a:ext>
            </a:extLst>
          </p:cNvPr>
          <p:cNvSpPr txBox="1"/>
          <p:nvPr/>
        </p:nvSpPr>
        <p:spPr>
          <a:xfrm>
            <a:off x="3271085" y="4950493"/>
            <a:ext cx="4060657" cy="1491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8A5ABB-864F-69AF-1491-2D36A785FBE0}"/>
              </a:ext>
            </a:extLst>
          </p:cNvPr>
          <p:cNvSpPr txBox="1"/>
          <p:nvPr/>
        </p:nvSpPr>
        <p:spPr>
          <a:xfrm>
            <a:off x="971076" y="1910397"/>
            <a:ext cx="104184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342900"/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 O comando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man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, fornece um manual completo para todos comandos ou utilitários que podem ser executados no Terminal, incluindo o nome, a descrição e as opções. </a:t>
            </a:r>
            <a:endParaRPr lang="pt-BR">
              <a:solidFill>
                <a:schemeClr val="bg1"/>
              </a:solidFill>
              <a:cs typeface="Calibri" panose="020F0502020204030204"/>
            </a:endParaRPr>
          </a:p>
          <a:p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      Neste caso, o comando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man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ls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apresenta o manual do comando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ls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, onde contém o nome do comando, uma sinopse, a descrição e opções do comando com sua explicação. 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A4F39F9-F6FD-B46F-FE07-533FC5772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" b="57966"/>
          <a:stretch/>
        </p:blipFill>
        <p:spPr>
          <a:xfrm>
            <a:off x="1937735" y="3423930"/>
            <a:ext cx="8479771" cy="2658551"/>
          </a:xfrm>
          <a:prstGeom prst="rect">
            <a:avLst/>
          </a:prstGeom>
        </p:spPr>
      </p:pic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51850B77-3B02-94C9-30E9-B0AE59329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283618" y="5188618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507967" y="907039"/>
            <a:ext cx="113445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Qual a função do arquivo /</a:t>
            </a:r>
            <a:r>
              <a:rPr lang="pt-BR" sz="5400" err="1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etc</a:t>
            </a:r>
            <a:r>
              <a:rPr lang="pt-BR" sz="5400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sz="5400" err="1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fstab</a:t>
            </a:r>
            <a:r>
              <a:rPr lang="pt-BR" sz="5400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?</a:t>
            </a:r>
            <a:r>
              <a:rPr lang="pt-BR" sz="5400">
                <a:latin typeface="Mulish regular"/>
                <a:ea typeface="+mn-lt"/>
                <a:cs typeface="+mn-lt"/>
              </a:rPr>
              <a:t>  </a:t>
            </a:r>
            <a:endParaRPr lang="pt-BR">
              <a:latin typeface="Mulish regular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4B819-31AE-A8C5-7BDC-2837E37A5109}"/>
              </a:ext>
            </a:extLst>
          </p:cNvPr>
          <p:cNvSpPr txBox="1"/>
          <p:nvPr/>
        </p:nvSpPr>
        <p:spPr>
          <a:xfrm>
            <a:off x="3271085" y="4950493"/>
            <a:ext cx="4060657" cy="1491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EA4C63-2210-5DC4-6D17-EABA9673AD0F}"/>
              </a:ext>
            </a:extLst>
          </p:cNvPr>
          <p:cNvSpPr txBox="1"/>
          <p:nvPr/>
        </p:nvSpPr>
        <p:spPr>
          <a:xfrm>
            <a:off x="875853" y="2697193"/>
            <a:ext cx="10087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/>
            <a:r>
              <a:rPr lang="pt-BR">
                <a:solidFill>
                  <a:schemeClr val="bg1"/>
                </a:solidFill>
                <a:latin typeface="Mulish regular"/>
              </a:rPr>
              <a:t>O arquivo /</a:t>
            </a:r>
            <a:r>
              <a:rPr lang="pt-BR" err="1">
                <a:solidFill>
                  <a:schemeClr val="bg1"/>
                </a:solidFill>
                <a:latin typeface="Mulish regular"/>
              </a:rPr>
              <a:t>etc</a:t>
            </a:r>
            <a:r>
              <a:rPr lang="pt-BR">
                <a:solidFill>
                  <a:schemeClr val="bg1"/>
                </a:solidFill>
                <a:latin typeface="Mulish regular"/>
              </a:rPr>
              <a:t>/</a:t>
            </a:r>
            <a:r>
              <a:rPr lang="pt-BR" err="1">
                <a:solidFill>
                  <a:schemeClr val="bg1"/>
                </a:solidFill>
                <a:latin typeface="Mulish regular"/>
              </a:rPr>
              <a:t>fstab</a:t>
            </a:r>
            <a:r>
              <a:rPr lang="pt-BR">
                <a:solidFill>
                  <a:schemeClr val="bg1"/>
                </a:solidFill>
                <a:latin typeface="Mulish regular"/>
              </a:rPr>
              <a:t> armazena a configuração de quais dispositivos devem ser montados e qual o ponto de montagem de cada um na carga do sistema operacional, mesmo dispositivos locais e remotos.</a:t>
            </a:r>
            <a:r>
              <a:rPr lang="pt-BR">
                <a:solidFill>
                  <a:schemeClr val="bg1"/>
                </a:solidFill>
                <a:latin typeface="Mulish regular"/>
                <a:cs typeface="Arial"/>
              </a:rPr>
              <a:t> </a:t>
            </a:r>
            <a:endParaRPr lang="pt-BR">
              <a:solidFill>
                <a:schemeClr val="bg1"/>
              </a:solidFill>
              <a:latin typeface="Mulish regular"/>
              <a:cs typeface="Calibri" panose="020F0502020204030204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41A91F5-D776-78EB-FF1B-6583978DA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1" t="-2426" r="728" b="59299"/>
          <a:stretch/>
        </p:blipFill>
        <p:spPr>
          <a:xfrm>
            <a:off x="1259457" y="3698307"/>
            <a:ext cx="9846562" cy="2306050"/>
          </a:xfrm>
          <a:prstGeom prst="rect">
            <a:avLst/>
          </a:prstGeom>
        </p:spPr>
      </p:pic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428D1219-E88A-6667-0553-D513DC96B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722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283618" y="5188618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734463" y="952253"/>
            <a:ext cx="107029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O que faz o comando </a:t>
            </a:r>
            <a:r>
              <a:rPr lang="pt-BR" sz="5400" err="1">
                <a:solidFill>
                  <a:schemeClr val="bg1"/>
                </a:solidFill>
                <a:latin typeface="Mulish regular"/>
                <a:cs typeface="Arial"/>
              </a:rPr>
              <a:t>ip</a:t>
            </a:r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 </a:t>
            </a:r>
            <a:r>
              <a:rPr lang="pt-BR" sz="5400" err="1">
                <a:solidFill>
                  <a:schemeClr val="bg1"/>
                </a:solidFill>
                <a:latin typeface="Mulish regular"/>
                <a:cs typeface="Arial"/>
              </a:rPr>
              <a:t>addr</a:t>
            </a:r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 show? </a:t>
            </a:r>
            <a:endParaRPr lang="pt-BR" sz="5400">
              <a:solidFill>
                <a:schemeClr val="bg1"/>
              </a:solidFill>
              <a:latin typeface="Mulish regular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19E3CA-0BAA-4B9D-86EC-5304865ED4D3}"/>
              </a:ext>
            </a:extLst>
          </p:cNvPr>
          <p:cNvSpPr txBox="1"/>
          <p:nvPr/>
        </p:nvSpPr>
        <p:spPr>
          <a:xfrm>
            <a:off x="770835" y="2826589"/>
            <a:ext cx="10771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/>
            <a:r>
              <a:rPr lang="pt-BR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Ao executar o comando </a:t>
            </a:r>
            <a:r>
              <a:rPr lang="pt-BR" err="1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ip</a:t>
            </a:r>
            <a:r>
              <a:rPr lang="pt-BR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addr</a:t>
            </a:r>
            <a:r>
              <a:rPr lang="pt-BR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 show, é apresentada uma lista das interfaces de rede do sistema, juntamente com informações sobre seus endereços IP, estados, configurações de roteamento, endereços MAC e outras informações relevantes.</a:t>
            </a:r>
            <a:endParaRPr lang="pt-BR">
              <a:solidFill>
                <a:schemeClr val="bg1"/>
              </a:solidFill>
              <a:latin typeface="Mulish regular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9C2F16A-1880-2DB9-ECAE-D87C1F7F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6" r="269" b="39095"/>
          <a:stretch/>
        </p:blipFill>
        <p:spPr>
          <a:xfrm>
            <a:off x="1762664" y="3934209"/>
            <a:ext cx="8671393" cy="2129624"/>
          </a:xfrm>
          <a:prstGeom prst="rect">
            <a:avLst/>
          </a:prstGeom>
        </p:spPr>
      </p:pic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E2F881A0-D9C4-52C2-4320-DFAF7B7D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61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312373" y="4843561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603816" y="985384"/>
            <a:ext cx="10969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O que faz o comando rpm -</a:t>
            </a:r>
            <a:r>
              <a:rPr lang="pt-BR" sz="5400" err="1">
                <a:solidFill>
                  <a:schemeClr val="bg1"/>
                </a:solidFill>
                <a:latin typeface="Mulish regular"/>
                <a:cs typeface="Arial"/>
              </a:rPr>
              <a:t>qa</a:t>
            </a:r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?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9B58D7-00A3-254E-6F8E-92FF5432EEC8}"/>
              </a:ext>
            </a:extLst>
          </p:cNvPr>
          <p:cNvSpPr txBox="1"/>
          <p:nvPr/>
        </p:nvSpPr>
        <p:spPr>
          <a:xfrm>
            <a:off x="1297589" y="2054378"/>
            <a:ext cx="95791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/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O RPM significa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Redhat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Package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Manager, uma ferramenta de gerenciamento de pacotes para distribuições de Linux baseadas na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Red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Hat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como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CentOS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e Fedora. </a:t>
            </a:r>
            <a:endParaRPr lang="pt-BR">
              <a:solidFill>
                <a:schemeClr val="bg1"/>
              </a:solidFill>
              <a:cs typeface="Calibri" panose="020F0502020204030204"/>
            </a:endParaRPr>
          </a:p>
          <a:p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Se tratando do comando rpm -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qa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, ao executá-lo será apresentado uma lista de todos os pacotes instalados no sistema.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CF9EABF-6AE1-6F03-73EA-B11F5C7B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r="206" b="41096"/>
          <a:stretch/>
        </p:blipFill>
        <p:spPr>
          <a:xfrm>
            <a:off x="1287063" y="3509661"/>
            <a:ext cx="9835298" cy="2622842"/>
          </a:xfrm>
          <a:prstGeom prst="rect">
            <a:avLst/>
          </a:prstGeom>
        </p:spPr>
      </p:pic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6A036D47-D473-30BF-CCE4-5525DA0B7E5A}"/>
              </a:ext>
            </a:extLst>
          </p:cNvPr>
          <p:cNvSpPr txBox="1">
            <a:spLocks/>
          </p:cNvSpPr>
          <p:nvPr/>
        </p:nvSpPr>
        <p:spPr>
          <a:xfrm>
            <a:off x="9905772" y="6463931"/>
            <a:ext cx="1722933" cy="230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52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2FC705-2CA6-262F-20C1-280A13040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3206" y="2657886"/>
            <a:ext cx="8578257" cy="2940326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b="0">
                <a:latin typeface="Mulish Black"/>
                <a:cs typeface="Arial"/>
              </a:rPr>
              <a:t>OBRIGADO PELA ATENÇÃO!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77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312373" y="4843561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603816" y="985384"/>
            <a:ext cx="10969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Referências Bibliográficas 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9B58D7-00A3-254E-6F8E-92FF5432EEC8}"/>
              </a:ext>
            </a:extLst>
          </p:cNvPr>
          <p:cNvSpPr txBox="1"/>
          <p:nvPr/>
        </p:nvSpPr>
        <p:spPr>
          <a:xfrm>
            <a:off x="1297589" y="2054378"/>
            <a:ext cx="957911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/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RIBEIRO, </a:t>
            </a:r>
            <a:r>
              <a:rPr lang="pt-BR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Uirá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. </a:t>
            </a:r>
            <a:r>
              <a:rPr lang="pt-BR" b="1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Comando </a:t>
            </a:r>
            <a:r>
              <a:rPr lang="pt-BR" b="1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man</a:t>
            </a:r>
            <a:r>
              <a:rPr lang="pt-BR" b="1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 no Linux (manual) [Guia Básico]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. Certificação Linux, s/d. Disponível em: https://www.certificacaolinux.com.br/comando-linux-man/. Acesso em: 25 ago. 2023.</a:t>
            </a:r>
          </a:p>
          <a:p>
            <a:pPr indent="457200"/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RIBEIRO, </a:t>
            </a:r>
            <a:r>
              <a:rPr lang="pt-BR" err="1">
                <a:solidFill>
                  <a:srgbClr val="FFFFFF"/>
                </a:solidFill>
                <a:latin typeface="Mulish regular"/>
                <a:cs typeface="Calibri"/>
              </a:rPr>
              <a:t>Uirá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 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Arquivo </a:t>
            </a:r>
            <a:r>
              <a:rPr lang="pt-BR" b="1" err="1">
                <a:solidFill>
                  <a:srgbClr val="FFFFFF"/>
                </a:solidFill>
                <a:latin typeface="Mulish regular"/>
                <a:cs typeface="Calibri"/>
              </a:rPr>
              <a:t>fstab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 no Linux (configuração de montagem de discos) [Guia Básico]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 Certificação Linux, s/d. Disponível em: 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https://www.certificacaolinux.com.br/comando-linux-fstab/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 Acesso em: 25 ago. 2023.</a:t>
            </a:r>
          </a:p>
          <a:p>
            <a:pPr indent="457200"/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 JOSHI, </a:t>
            </a:r>
            <a:r>
              <a:rPr lang="pt-BR" dirty="0" err="1">
                <a:solidFill>
                  <a:srgbClr val="FFFFFF"/>
                </a:solidFill>
                <a:latin typeface="Mulish regular"/>
                <a:cs typeface="Calibri"/>
              </a:rPr>
              <a:t>Suraj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 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Como instalar pacotes de RPM no </a:t>
            </a:r>
            <a:r>
              <a:rPr lang="pt-BR" b="1" dirty="0" err="1">
                <a:solidFill>
                  <a:srgbClr val="FFFFFF"/>
                </a:solidFill>
                <a:latin typeface="Mulish regular"/>
                <a:cs typeface="Calibri"/>
              </a:rPr>
              <a:t>CentOS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.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 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DelftStack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, 2022. Disponível em: 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https://www.delftstack.com/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pt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howto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linux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how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to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install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-rpm-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pacakges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on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-centos/#google_vignette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 Acesso em: 25 ago. 2023.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27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007428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58</cp:revision>
  <dcterms:created xsi:type="dcterms:W3CDTF">2021-09-03T17:11:19Z</dcterms:created>
  <dcterms:modified xsi:type="dcterms:W3CDTF">2023-08-30T12:49:22Z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